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7" r:id="rId3"/>
    <p:sldId id="259" r:id="rId4"/>
    <p:sldId id="261" r:id="rId5"/>
    <p:sldId id="267" r:id="rId6"/>
    <p:sldId id="258" r:id="rId7"/>
    <p:sldId id="263" r:id="rId8"/>
    <p:sldId id="266" r:id="rId9"/>
    <p:sldId id="270" r:id="rId10"/>
    <p:sldId id="256" r:id="rId12"/>
    <p:sldId id="271" r:id="rId13"/>
    <p:sldId id="272" r:id="rId14"/>
    <p:sldId id="273" r:id="rId15"/>
    <p:sldId id="274" r:id="rId16"/>
    <p:sldId id="275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7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false">
          <a:gsLst>
            <a:gs pos="0">
              <a:schemeClr val="folHlink"/>
            </a:gs>
            <a:gs pos="100000">
              <a:schemeClr val="bg1"/>
            </a:gs>
          </a:gsLst>
          <a:lin ang="5400000" scaled="true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true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true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true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true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true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true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true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true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true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true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true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true" noChangeArrowheads="true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true" noChangeArrowheads="true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true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true" noChangeArrowheads="true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false" compatLnSpc="tru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false">
          <a:gsLst>
            <a:gs pos="0">
              <a:schemeClr val="folHlink"/>
            </a:gs>
            <a:gs pos="100000">
              <a:schemeClr val="bg1"/>
            </a:gs>
          </a:gsLst>
          <a:lin ang="5400000" scaled="true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true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true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true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true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true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true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true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true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true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true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true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true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true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true" noChangeArrowheads="true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 sz="1400"/>
            </a:lvl1pPr>
          </a:lstStyle>
          <a:p>
            <a:fld id="{FD9C4B92-3125-44C3-9BDB-056C0ACE6C20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r">
              <a:defRPr sz="1400"/>
            </a:lvl1pPr>
          </a:lstStyle>
          <a:p>
            <a:fld id="{017692A4-F9D7-43E6-8E44-9014909C4E69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tru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154955" y="1447800"/>
            <a:ext cx="8825658" cy="40848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MOTION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154955" y="4774418"/>
            <a:ext cx="8825658" cy="861420"/>
          </a:xfrm>
        </p:spPr>
        <p:txBody>
          <a:bodyPr anchor="b">
            <a:noAutofit/>
          </a:bodyPr>
          <a:lstStyle/>
          <a:p>
            <a:pPr algn="r"/>
            <a:r>
              <a:rPr lang="en-US" sz="1600" dirty="0" smtClean="0">
                <a:latin typeface="Arial" panose="02080604020202020204" pitchFamily="34" charset="0"/>
                <a:cs typeface="Arial" panose="02080604020202020204" pitchFamily="34" charset="0"/>
              </a:rPr>
              <a:t>CLASS-IX</a:t>
            </a:r>
            <a:endParaRPr lang="en-US" sz="1600" dirty="0" smtClean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just"/>
            <a:endParaRPr lang="en-US" sz="16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endParaRPr lang="en-US" sz="1600" dirty="0" smtClean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r"/>
            <a:endParaRPr lang="en-US" sz="1600" b="1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true"/>
      <p:bldP spid="2" grpId="1" animBg="tru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 noChangeArrowheads="true"/>
          </p:cNvSpPr>
          <p:nvPr>
            <p:ph type="ctrTitle" sz="quarter"/>
          </p:nvPr>
        </p:nvSpPr>
        <p:spPr>
          <a:xfrm>
            <a:off x="385657" y="1275080"/>
            <a:ext cx="11231033" cy="1470025"/>
          </a:xfrm>
        </p:spPr>
        <p:txBody>
          <a:bodyPr/>
          <a:p>
            <a:r>
              <a:rPr lang="x-none" altLang="en-US"/>
              <a:t>Dispalcement-Time Graph</a:t>
            </a:r>
            <a:endParaRPr lang="x-none" altLang="en-US"/>
          </a:p>
        </p:txBody>
      </p:sp>
      <p:sp>
        <p:nvSpPr>
          <p:cNvPr id="5" name="Subtitle 4"/>
          <p:cNvSpPr>
            <a:spLocks noGrp="true" noChangeArrowheads="true"/>
          </p:cNvSpPr>
          <p:nvPr>
            <p:ph type="subTitle" sz="quarter" idx="1"/>
          </p:nvPr>
        </p:nvSpPr>
        <p:spPr>
          <a:xfrm>
            <a:off x="1828800" y="3470275"/>
            <a:ext cx="8534400" cy="1198563"/>
          </a:xfrm>
        </p:spPr>
        <p:txBody>
          <a:bodyPr/>
          <a:p>
            <a:r>
              <a:rPr lang="x-none" altLang="en-US"/>
              <a:t>This type of graph shows the change of displacement over time i.e. velocity</a:t>
            </a:r>
            <a:endParaRPr lang="x-none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Velocity-Time Graph</a:t>
            </a:r>
            <a:endParaRPr lang="x-none" altLang="en-US"/>
          </a:p>
        </p:txBody>
      </p:sp>
      <p:sp>
        <p:nvSpPr>
          <p:cNvPr id="5" name="Content Placeholder 4"/>
          <p:cNvSpPr>
            <a:spLocks noGrp="true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Shows change in acceleration. </a:t>
            </a:r>
            <a:endParaRPr lang="x-none" altLang="en-US"/>
          </a:p>
        </p:txBody>
      </p:sp>
      <p:sp>
        <p:nvSpPr>
          <p:cNvPr id="6" name="Content Placeholder 5"/>
          <p:cNvSpPr>
            <a:spLocks noGrp="true"/>
          </p:cNvSpPr>
          <p:nvPr>
            <p:ph sz="half" idx="2"/>
          </p:nvPr>
        </p:nvSpPr>
        <p:spPr/>
        <p:txBody>
          <a:bodyPr/>
          <a:p>
            <a:pPr marL="0" indent="0">
              <a:buNone/>
            </a:pPr>
            <a:endParaRPr lang="x-none" altLang="en-US"/>
          </a:p>
        </p:txBody>
      </p:sp>
      <p:pic>
        <p:nvPicPr>
          <p:cNvPr id="7" name="Picture 6" descr="image.MSXY0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357620" y="1600200"/>
            <a:ext cx="5495925" cy="4498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Equations of Motion</a:t>
            </a:r>
            <a:endParaRPr lang="x-none" altLang="en-US"/>
          </a:p>
        </p:txBody>
      </p:sp>
      <p:sp>
        <p:nvSpPr>
          <p:cNvPr id="6" name="Text Placeholder 5"/>
          <p:cNvSpPr>
            <a:spLocks noGrp="true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Conditions on the equations of motion</a:t>
            </a:r>
            <a:endParaRPr lang="x-none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Equation 1</a:t>
            </a:r>
            <a:endParaRPr lang="x-none" altLang="en-US"/>
          </a:p>
        </p:txBody>
      </p:sp>
      <p:sp>
        <p:nvSpPr>
          <p:cNvPr id="4" name="Content Placeholder 3"/>
          <p:cNvSpPr>
            <a:spLocks noGrp="true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let v = initial velocity, let a = acceleration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let u = final velocity and let t = time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a = (v-u)/t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=&gt; v-u = at                                         (cross-</a:t>
            </a:r>
            <a:r>
              <a:rPr lang="x-none" altLang="en-US">
                <a:sym typeface="+mn-ea"/>
              </a:rPr>
              <a:t>multiplication)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therefore, v = at + u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  <a:p>
            <a:pPr marL="0" indent="0">
              <a:buNone/>
            </a:pPr>
            <a:r>
              <a:rPr lang="x-none" altLang="en-US"/>
              <a:t>And that is the first equation of motion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If the acceleration of a passenger jet is 14 m/s</a:t>
            </a:r>
            <a:r>
              <a:rPr lang="x-none" altLang="en-US" baseline="30000"/>
              <a:t>2</a:t>
            </a:r>
            <a:r>
              <a:rPr lang="x-none" altLang="en-US"/>
              <a:t>, how much will its velocity have changed in 15 seconds?</a:t>
            </a:r>
            <a:endParaRPr lang="x-none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/>
              <a:t>to find: v-u (change in velocity)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a = 14 m/s</a:t>
            </a:r>
            <a:r>
              <a:rPr lang="x-none" altLang="en-US" baseline="30000"/>
              <a:t>2</a:t>
            </a:r>
            <a:r>
              <a:rPr lang="x-none" altLang="en-US"/>
              <a:t>, t = 15 seconds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v-u = at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v-u = 14 * 15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v-u =  210 </a:t>
            </a:r>
            <a:endParaRPr lang="x-none" altLang="en-US"/>
          </a:p>
          <a:p>
            <a:pPr marL="0" indent="0">
              <a:buNone/>
            </a:pPr>
            <a:r>
              <a:rPr lang="x-none" altLang="en-US"/>
              <a:t>therefore velocity will have changed by 210 m/s</a:t>
            </a:r>
            <a:endParaRPr lang="x-none" altLang="en-US"/>
          </a:p>
          <a:p>
            <a:pPr marL="0" indent="0">
              <a:buNone/>
            </a:pP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2135744" y="204486"/>
            <a:ext cx="8596668" cy="1320800"/>
          </a:xfrm>
        </p:spPr>
        <p:txBody>
          <a:bodyPr/>
          <a:lstStyle/>
          <a:p>
            <a:r>
              <a:rPr lang="en-US" dirty="0" smtClean="0"/>
              <a:t>WHAT IS MOTION?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24091" y="856528"/>
            <a:ext cx="11783027" cy="582206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4000" dirty="0" smtClean="0"/>
              <a:t>Well, this question has no meaning. </a:t>
            </a:r>
            <a:r>
              <a:rPr lang="en-US" sz="4000" dirty="0"/>
              <a:t>B</a:t>
            </a:r>
            <a:r>
              <a:rPr lang="en-US" sz="4000" dirty="0" smtClean="0"/>
              <a:t>ecause if you think about it everything is moving.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We have to mention according to who‘s perspective have you asked the question.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The fancy name of this “according to whom” is </a:t>
            </a:r>
            <a:r>
              <a:rPr lang="en-US" sz="4000" b="1" dirty="0" smtClean="0"/>
              <a:t>FRAME OF REFERENCE.</a:t>
            </a:r>
            <a:endParaRPr lang="en-US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2135744" y="204486"/>
            <a:ext cx="8596668" cy="1320800"/>
          </a:xfrm>
        </p:spPr>
        <p:txBody>
          <a:bodyPr/>
          <a:lstStyle/>
          <a:p>
            <a:r>
              <a:rPr lang="en-US" dirty="0" smtClean="0"/>
              <a:t>DISTANCE AND DISPLACEMENT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24091" y="856528"/>
            <a:ext cx="11783027" cy="582206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Distance is the </a:t>
            </a:r>
            <a:r>
              <a:rPr lang="en-US" sz="4000" b="1" dirty="0" smtClean="0"/>
              <a:t>LENGTH </a:t>
            </a:r>
            <a:r>
              <a:rPr lang="en-US" sz="4000" dirty="0" smtClean="0"/>
              <a:t>of the actual path you took i.e. How far did you go.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The direction does not matter. 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Displacement is the straight line connecting the starting point and the ending point of your trail.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In this, the direction also matters. (the quantities in which the magnitude as well as the direction matter are called vectors.).</a:t>
            </a:r>
            <a:endParaRPr lang="en-US" sz="40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Uniform Motion</a:t>
            </a:r>
            <a:endParaRPr lang="x-none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x-none" altLang="en-US"/>
              <a:t>It is a term used for motion that has been distributed ‘uniformly’.</a:t>
            </a:r>
            <a:endParaRPr lang="x-none" altLang="en-US"/>
          </a:p>
          <a:p>
            <a:r>
              <a:rPr lang="x-none" altLang="en-US"/>
              <a:t>It basically means that equal distance is travelled in equal interval of time, no matter how small a time interval it is.</a:t>
            </a:r>
            <a:endParaRPr lang="x-none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324091" y="0"/>
            <a:ext cx="10859734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SPEED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24091" y="856528"/>
            <a:ext cx="11783027" cy="582206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4000" dirty="0" smtClean="0"/>
              <a:t>Speed is the DISTANCE that is travelled in one unit of time (it can be any unit).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So how will you find speed?</a:t>
            </a:r>
            <a:endParaRPr lang="en-US" sz="4000" dirty="0" smtClean="0"/>
          </a:p>
          <a:p>
            <a:pPr marL="0" indent="0">
              <a:buNone/>
            </a:pPr>
            <a:r>
              <a:rPr lang="x-none" altLang="en-US" sz="4000" dirty="0" smtClean="0"/>
              <a:t>You will just devide the distance by the time!</a:t>
            </a:r>
            <a:endParaRPr lang="en-US" sz="40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299085" y="24765"/>
            <a:ext cx="11887835" cy="132080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VELOCITY </a:t>
            </a:r>
            <a:endParaRPr lang="en-US" sz="6000" dirty="0" smtClean="0"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299326" y="856528"/>
            <a:ext cx="11783027" cy="582206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4000" dirty="0" smtClean="0"/>
              <a:t>Velocity is the </a:t>
            </a:r>
            <a:r>
              <a:rPr lang="en-US" sz="4000" b="1" dirty="0" smtClean="0"/>
              <a:t>DISPACEMENT</a:t>
            </a:r>
            <a:r>
              <a:rPr lang="en-US" sz="4000" dirty="0" smtClean="0"/>
              <a:t> that is travelled in one unit of time (it can be any unit).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So how will you find velocity?</a:t>
            </a:r>
            <a:endParaRPr lang="en-US" sz="4000" dirty="0" smtClean="0"/>
          </a:p>
          <a:p>
            <a:pPr marL="0" indent="0">
              <a:buNone/>
            </a:pPr>
            <a:r>
              <a:rPr lang="x-none" altLang="en-US" dirty="0" smtClean="0"/>
              <a:t>You will devide the </a:t>
            </a:r>
            <a:r>
              <a:rPr lang="x-none" altLang="en-US" b="1" dirty="0" smtClean="0"/>
              <a:t>DISPLACEMENT </a:t>
            </a:r>
            <a:r>
              <a:rPr lang="x-none" altLang="en-US" dirty="0" smtClean="0"/>
              <a:t> by the time.</a:t>
            </a:r>
            <a:endParaRPr lang="x-none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8800"/>
              <a:t>Velocity vs. Speed</a:t>
            </a:r>
            <a:endParaRPr lang="x-none" altLang="en-US" sz="8800"/>
          </a:p>
        </p:txBody>
      </p:sp>
      <p:sp>
        <p:nvSpPr>
          <p:cNvPr id="7" name="Rectangle 6"/>
          <p:cNvSpPr/>
          <p:nvPr/>
        </p:nvSpPr>
        <p:spPr>
          <a:xfrm>
            <a:off x="668973" y="2829560"/>
            <a:ext cx="10853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 thing that confuses many</a:t>
            </a:r>
            <a:endParaRPr lang="x-none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false">
          <a:gsLst>
            <a:gs pos="0">
              <a:schemeClr val="folHlink"/>
            </a:gs>
            <a:gs pos="100000">
              <a:schemeClr val="bg1"/>
            </a:gs>
          </a:gsLst>
          <a:lin ang="9900000" scaled="true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x-none" altLang="en-US" sz="8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ACCELERATION</a:t>
            </a:r>
            <a:endParaRPr lang="x-none" altLang="en-US" sz="8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true"/>
          </p:cNvSpPr>
          <p:nvPr>
            <p:ph idx="1"/>
          </p:nvPr>
        </p:nvSpPr>
        <p:spPr>
          <a:xfrm>
            <a:off x="609600" y="3656330"/>
            <a:ext cx="10972800" cy="2470150"/>
          </a:xfrm>
        </p:spPr>
        <p:txBody>
          <a:bodyPr/>
          <a:p>
            <a:r>
              <a:rPr lang="x-none" altLang="en-US" sz="4400"/>
              <a:t>It is the rate of change of </a:t>
            </a:r>
            <a:r>
              <a:rPr lang="x-none" altLang="en-US" sz="4400" b="1"/>
              <a:t>VELOCITY.</a:t>
            </a:r>
            <a:endParaRPr lang="x-none" altLang="en-US" sz="4400" b="1"/>
          </a:p>
          <a:p>
            <a:pPr marL="0" indent="0">
              <a:buNone/>
            </a:pPr>
            <a:endParaRPr lang="x-none" altLang="en-US" sz="4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dirty="0"/>
              <a:t>We visualise motion using these line graphs:</a:t>
            </a:r>
            <a:endParaRPr lang="x-none" altLang="en-US" dirty="0"/>
          </a:p>
        </p:txBody>
      </p:sp>
      <p:pic>
        <p:nvPicPr>
          <p:cNvPr id="4" name="Content Placeholder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3451" y="2160588"/>
            <a:ext cx="5125136" cy="3881437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>
              <a:rot lat="21593999" lon="21593999" rev="21593999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1979</Words>
  <Application>WPS Presentation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SimSun</vt:lpstr>
      <vt:lpstr>Wingdings</vt:lpstr>
      <vt:lpstr>Nimbus Roman No9 L</vt:lpstr>
      <vt:lpstr>Droid Sans Fallback</vt:lpstr>
      <vt:lpstr>微软雅黑</vt:lpstr>
      <vt:lpstr>Arial Unicode MS</vt:lpstr>
      <vt:lpstr>Calibri</vt:lpstr>
      <vt:lpstr>DejaVu Sans</vt:lpstr>
      <vt:lpstr>Arimo</vt:lpstr>
      <vt:lpstr>Art_mountaineering</vt:lpstr>
      <vt:lpstr>MOTION</vt:lpstr>
      <vt:lpstr>WHAT IS MOTION? </vt:lpstr>
      <vt:lpstr>DISTANCE AND DISPLACEMENT </vt:lpstr>
      <vt:lpstr>Uniform Motion</vt:lpstr>
      <vt:lpstr>SPEED </vt:lpstr>
      <vt:lpstr>VELOCITY </vt:lpstr>
      <vt:lpstr>Velocity vs. Speed</vt:lpstr>
      <vt:lpstr>ACCELERATION</vt:lpstr>
      <vt:lpstr>We visualise motion using these line graphs:</vt:lpstr>
      <vt:lpstr>Dispalcement-Time Graph</vt:lpstr>
      <vt:lpstr>Velocity-Time Graph</vt:lpstr>
      <vt:lpstr>Equations of Motion</vt:lpstr>
      <vt:lpstr>Conditions on the equations of motion</vt:lpstr>
      <vt:lpstr>Equation 1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</dc:title>
  <dc:creator>SANDEEP</dc:creator>
  <cp:lastModifiedBy>sandy</cp:lastModifiedBy>
  <cp:revision>7</cp:revision>
  <dcterms:created xsi:type="dcterms:W3CDTF">2021-03-29T09:25:34Z</dcterms:created>
  <dcterms:modified xsi:type="dcterms:W3CDTF">2021-03-29T09:25:34Z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